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092" y="5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6862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8044" y="607695"/>
            <a:ext cx="7600712" cy="2273856"/>
          </a:xfrm>
          <a:prstGeom prst="rect">
            <a:avLst/>
          </a:prstGeom>
          <a:noFill/>
          <a:ln/>
        </p:spPr>
        <p:txBody>
          <a:bodyPr wrap="square" lIns="0" tIns="0" rIns="0" bIns="0" rtlCol="0" anchor="t"/>
          <a:lstStyle/>
          <a:p>
            <a:pPr marL="0" indent="0" algn="l">
              <a:lnSpc>
                <a:spcPts val="5950"/>
              </a:lnSpc>
              <a:buNone/>
            </a:pPr>
            <a:r>
              <a:rPr lang="en-US" sz="4750" b="1" dirty="0">
                <a:solidFill>
                  <a:srgbClr val="F95F88"/>
                </a:solidFill>
                <a:latin typeface="Petrona Bold" pitchFamily="34" charset="0"/>
                <a:ea typeface="Petrona Bold" pitchFamily="34" charset="-122"/>
                <a:cs typeface="Petrona Bold" pitchFamily="34" charset="-120"/>
              </a:rPr>
              <a:t>Data Preparation Techniques for Churn Prediction</a:t>
            </a:r>
            <a:endParaRPr lang="en-US" sz="4750" dirty="0"/>
          </a:p>
        </p:txBody>
      </p:sp>
      <p:sp>
        <p:nvSpPr>
          <p:cNvPr id="4" name="Text 1"/>
          <p:cNvSpPr/>
          <p:nvPr/>
        </p:nvSpPr>
        <p:spPr>
          <a:xfrm>
            <a:off x="6258044" y="3212187"/>
            <a:ext cx="7600712" cy="1763911"/>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Effective data preparation is foundational to building reliable predictive models. Key steps included converting TotalCharges to numeric and addressing missing values with the median to safeguard data quality. Removing irrelevant features like customerID streamlined the dataset, enhancing model focus.</a:t>
            </a:r>
            <a:endParaRPr lang="en-US" sz="1700" dirty="0"/>
          </a:p>
        </p:txBody>
      </p:sp>
      <p:sp>
        <p:nvSpPr>
          <p:cNvPr id="5" name="Text 2"/>
          <p:cNvSpPr/>
          <p:nvPr/>
        </p:nvSpPr>
        <p:spPr>
          <a:xfrm>
            <a:off x="6258044" y="5224105"/>
            <a:ext cx="7600712" cy="1763911"/>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Encoding categorical variables was carefully handled: binary categories were mapped to 0/1, while multi-class features underwent one-hot encoding to preserve information without introducing bias. Numerical features were scaled using Min-Max Scaling to ensure comparability, and duplicates were removed to maintain data integrity.</a:t>
            </a:r>
            <a:endParaRPr lang="en-US" sz="1700" dirty="0"/>
          </a:p>
        </p:txBody>
      </p:sp>
      <p:sp>
        <p:nvSpPr>
          <p:cNvPr id="6" name="Shape 3"/>
          <p:cNvSpPr/>
          <p:nvPr/>
        </p:nvSpPr>
        <p:spPr>
          <a:xfrm>
            <a:off x="6258044" y="7252573"/>
            <a:ext cx="352782" cy="352782"/>
          </a:xfrm>
          <a:prstGeom prst="roundRect">
            <a:avLst>
              <a:gd name="adj" fmla="val 25917098"/>
            </a:avLst>
          </a:prstGeom>
          <a:noFill/>
          <a:ln w="7620">
            <a:solidFill>
              <a:srgbClr val="FFFFFF"/>
            </a:solidFill>
            <a:prstDash val="solid"/>
          </a:ln>
        </p:spPr>
      </p:sp>
      <p:pic>
        <p:nvPicPr>
          <p:cNvPr id="7" name="Image 1" descr="preencoded.png"/>
          <p:cNvPicPr>
            <a:picLocks noChangeAspect="1"/>
          </p:cNvPicPr>
          <p:nvPr/>
        </p:nvPicPr>
        <p:blipFill>
          <a:blip r:embed="rId4"/>
          <a:stretch>
            <a:fillRect/>
          </a:stretch>
        </p:blipFill>
        <p:spPr>
          <a:xfrm>
            <a:off x="6265664" y="7260193"/>
            <a:ext cx="337542" cy="33754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450538"/>
            <a:ext cx="130428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Interactive Streamlit Dashboard for Churn Prediction</a:t>
            </a:r>
            <a:endParaRPr lang="en-US" sz="4900" dirty="0"/>
          </a:p>
        </p:txBody>
      </p:sp>
      <p:sp>
        <p:nvSpPr>
          <p:cNvPr id="3" name="Text 1"/>
          <p:cNvSpPr/>
          <p:nvPr/>
        </p:nvSpPr>
        <p:spPr>
          <a:xfrm>
            <a:off x="793790" y="3576757"/>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Dynamic CSV Upload</a:t>
            </a:r>
            <a:endParaRPr lang="en-US" sz="2450" dirty="0"/>
          </a:p>
        </p:txBody>
      </p:sp>
      <p:sp>
        <p:nvSpPr>
          <p:cNvPr id="4" name="Text 2"/>
          <p:cNvSpPr/>
          <p:nvPr/>
        </p:nvSpPr>
        <p:spPr>
          <a:xfrm>
            <a:off x="793790" y="419350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Users can interactively upload their dataset to run predictions, tailoring the analysis to their data context without coding.</a:t>
            </a:r>
            <a:endParaRPr lang="en-US" sz="1750" dirty="0"/>
          </a:p>
        </p:txBody>
      </p:sp>
      <p:sp>
        <p:nvSpPr>
          <p:cNvPr id="5" name="Text 3"/>
          <p:cNvSpPr/>
          <p:nvPr/>
        </p:nvSpPr>
        <p:spPr>
          <a:xfrm>
            <a:off x="7599521" y="3576757"/>
            <a:ext cx="4187904"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Customizable Model Pipeline</a:t>
            </a:r>
            <a:endParaRPr lang="en-US" sz="2450" dirty="0"/>
          </a:p>
        </p:txBody>
      </p:sp>
      <p:sp>
        <p:nvSpPr>
          <p:cNvPr id="6" name="Text 4"/>
          <p:cNvSpPr/>
          <p:nvPr/>
        </p:nvSpPr>
        <p:spPr>
          <a:xfrm>
            <a:off x="7599521" y="419350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Options to select target variables and features empower data scientists to experiment efficiently within a streamlined workflow.</a:t>
            </a:r>
            <a:endParaRPr lang="en-US" sz="1750" dirty="0"/>
          </a:p>
        </p:txBody>
      </p:sp>
      <p:sp>
        <p:nvSpPr>
          <p:cNvPr id="7" name="Text 5"/>
          <p:cNvSpPr/>
          <p:nvPr/>
        </p:nvSpPr>
        <p:spPr>
          <a:xfrm>
            <a:off x="7599521" y="5486281"/>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Real-time model evaluation feedback supports iterative refinement and informed decision-making based on metrics.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9144000" y="0"/>
            <a:ext cx="5486400" cy="8229600"/>
          </a:xfrm>
          <a:prstGeom prst="rect">
            <a:avLst/>
          </a:prstGeom>
          <a:solidFill>
            <a:srgbClr val="E6E6E7"/>
          </a:solidFill>
          <a:ln/>
        </p:spPr>
      </p:sp>
      <p:pic>
        <p:nvPicPr>
          <p:cNvPr id="3"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4" name="Text 1"/>
          <p:cNvSpPr/>
          <p:nvPr/>
        </p:nvSpPr>
        <p:spPr>
          <a:xfrm>
            <a:off x="793790" y="1431369"/>
            <a:ext cx="7556421" cy="2338864"/>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Interactive Streamlit Dashboard for Churn Prediction</a:t>
            </a:r>
            <a:endParaRPr lang="en-US" sz="4900" dirty="0"/>
          </a:p>
        </p:txBody>
      </p:sp>
      <p:sp>
        <p:nvSpPr>
          <p:cNvPr id="5" name="Text 2"/>
          <p:cNvSpPr/>
          <p:nvPr/>
        </p:nvSpPr>
        <p:spPr>
          <a:xfrm>
            <a:off x="793790" y="4110395"/>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dashboard lets users upload CSV files to analyze their own data instantly.</a:t>
            </a:r>
            <a:endParaRPr lang="en-US" sz="1750" dirty="0"/>
          </a:p>
        </p:txBody>
      </p:sp>
      <p:sp>
        <p:nvSpPr>
          <p:cNvPr id="6" name="Text 3"/>
          <p:cNvSpPr/>
          <p:nvPr/>
        </p:nvSpPr>
        <p:spPr>
          <a:xfrm>
            <a:off x="793790" y="5091351"/>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Customizable model selection and real-time feedback drive dynamic insights.</a:t>
            </a:r>
            <a:endParaRPr lang="en-US" sz="1750" dirty="0"/>
          </a:p>
        </p:txBody>
      </p:sp>
      <p:sp>
        <p:nvSpPr>
          <p:cNvPr id="7" name="Text 4"/>
          <p:cNvSpPr/>
          <p:nvPr/>
        </p:nvSpPr>
        <p:spPr>
          <a:xfrm>
            <a:off x="793790" y="607230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tool empowers quick experimentation and informed decision-making for data teams.</a:t>
            </a:r>
            <a:endParaRPr lang="en-US" sz="1750" dirty="0"/>
          </a:p>
        </p:txBody>
      </p:sp>
      <p:pic>
        <p:nvPicPr>
          <p:cNvPr id="8" name="WhatsApp Video 2025-05-09 at 03.00.27_c76fcf5a">
            <a:hlinkClick r:id="" action="ppaction://media"/>
            <a:extLst>
              <a:ext uri="{FF2B5EF4-FFF2-40B4-BE49-F238E27FC236}">
                <a16:creationId xmlns:a16="http://schemas.microsoft.com/office/drawing/2014/main" id="{08BB34C9-84DB-719E-CDF6-6CEDF68CF31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rot="5400000">
            <a:off x="7772401" y="1371600"/>
            <a:ext cx="8229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7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269087"/>
            <a:ext cx="130428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Exploratory Data Analysis: Distribution and Relationships</a:t>
            </a:r>
            <a:endParaRPr lang="en-US" sz="4900" dirty="0"/>
          </a:p>
        </p:txBody>
      </p:sp>
      <p:sp>
        <p:nvSpPr>
          <p:cNvPr id="3" name="Text 1"/>
          <p:cNvSpPr/>
          <p:nvPr/>
        </p:nvSpPr>
        <p:spPr>
          <a:xfrm>
            <a:off x="793790" y="3395305"/>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Univariate Analysis</a:t>
            </a:r>
            <a:endParaRPr lang="en-US" sz="2450" dirty="0"/>
          </a:p>
        </p:txBody>
      </p:sp>
      <p:sp>
        <p:nvSpPr>
          <p:cNvPr id="4" name="Text 2"/>
          <p:cNvSpPr/>
          <p:nvPr/>
        </p:nvSpPr>
        <p:spPr>
          <a:xfrm>
            <a:off x="793790" y="4012049"/>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Histograms show that MonthlyCharges have a uniform distribution, reflecting fixed pricing plans, while TotalCharges exhibits right skew due to customer tenure variation. Box plots pinpoint outliers in charges that may represent unusual customer cases.</a:t>
            </a:r>
            <a:endParaRPr lang="en-US" sz="1750" dirty="0"/>
          </a:p>
        </p:txBody>
      </p:sp>
      <p:sp>
        <p:nvSpPr>
          <p:cNvPr id="5" name="Text 3"/>
          <p:cNvSpPr/>
          <p:nvPr/>
        </p:nvSpPr>
        <p:spPr>
          <a:xfrm>
            <a:off x="793790" y="6030635"/>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Count plots reveal a class imbalance in churn, crucial for model adjustment strategies.</a:t>
            </a:r>
            <a:endParaRPr lang="en-US" sz="1750" dirty="0"/>
          </a:p>
        </p:txBody>
      </p:sp>
      <p:sp>
        <p:nvSpPr>
          <p:cNvPr id="6" name="Text 4"/>
          <p:cNvSpPr/>
          <p:nvPr/>
        </p:nvSpPr>
        <p:spPr>
          <a:xfrm>
            <a:off x="7599521" y="3395305"/>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Multivariate Trends</a:t>
            </a:r>
            <a:endParaRPr lang="en-US" sz="2450" dirty="0"/>
          </a:p>
        </p:txBody>
      </p:sp>
      <p:sp>
        <p:nvSpPr>
          <p:cNvPr id="7" name="Text 5"/>
          <p:cNvSpPr/>
          <p:nvPr/>
        </p:nvSpPr>
        <p:spPr>
          <a:xfrm>
            <a:off x="7599521" y="4012049"/>
            <a:ext cx="6244709"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Box and violin plots indicate churned customers usually have higher monthly charges, shorter tenure, and lower total charges. These trends signal pricing and engagement as churn factors.</a:t>
            </a:r>
            <a:endParaRPr lang="en-US" sz="1750" dirty="0"/>
          </a:p>
        </p:txBody>
      </p:sp>
      <p:sp>
        <p:nvSpPr>
          <p:cNvPr id="8" name="Text 6"/>
          <p:cNvSpPr/>
          <p:nvPr/>
        </p:nvSpPr>
        <p:spPr>
          <a:xfrm>
            <a:off x="7599521" y="5667732"/>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TotalCharges increasing linearly with tenure validates data consistency and customer billing patterns.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2206" y="938451"/>
            <a:ext cx="7672388" cy="1445419"/>
          </a:xfrm>
          <a:prstGeom prst="rect">
            <a:avLst/>
          </a:prstGeom>
          <a:noFill/>
          <a:ln/>
        </p:spPr>
        <p:txBody>
          <a:bodyPr wrap="square" lIns="0" tIns="0" rIns="0" bIns="0" rtlCol="0" anchor="t"/>
          <a:lstStyle/>
          <a:p>
            <a:pPr marL="0" indent="0" algn="l">
              <a:lnSpc>
                <a:spcPts val="5650"/>
              </a:lnSpc>
              <a:buNone/>
            </a:pPr>
            <a:r>
              <a:rPr lang="en-US" sz="4550" b="1" dirty="0">
                <a:solidFill>
                  <a:srgbClr val="F95F88"/>
                </a:solidFill>
                <a:latin typeface="Petrona Bold" pitchFamily="34" charset="0"/>
                <a:ea typeface="Petrona Bold" pitchFamily="34" charset="-122"/>
                <a:cs typeface="Petrona Bold" pitchFamily="34" charset="-120"/>
              </a:rPr>
              <a:t>Data Visualization Insights Driving Business Decisions</a:t>
            </a:r>
            <a:endParaRPr lang="en-US" sz="4550" dirty="0"/>
          </a:p>
        </p:txBody>
      </p:sp>
      <p:sp>
        <p:nvSpPr>
          <p:cNvPr id="4" name="Shape 1"/>
          <p:cNvSpPr/>
          <p:nvPr/>
        </p:nvSpPr>
        <p:spPr>
          <a:xfrm>
            <a:off x="6222206" y="2699147"/>
            <a:ext cx="473035" cy="473035"/>
          </a:xfrm>
          <a:prstGeom prst="roundRect">
            <a:avLst>
              <a:gd name="adj" fmla="val 18668"/>
            </a:avLst>
          </a:prstGeom>
          <a:solidFill>
            <a:srgbClr val="E0D7F4"/>
          </a:solidFill>
          <a:ln w="7620">
            <a:solidFill>
              <a:srgbClr val="C6BDDA"/>
            </a:solidFill>
            <a:prstDash val="solid"/>
          </a:ln>
        </p:spPr>
      </p:sp>
      <p:sp>
        <p:nvSpPr>
          <p:cNvPr id="5" name="Text 2"/>
          <p:cNvSpPr/>
          <p:nvPr/>
        </p:nvSpPr>
        <p:spPr>
          <a:xfrm>
            <a:off x="6905387" y="2771418"/>
            <a:ext cx="2890837" cy="361355"/>
          </a:xfrm>
          <a:prstGeom prst="rect">
            <a:avLst/>
          </a:prstGeom>
          <a:noFill/>
          <a:ln/>
        </p:spPr>
        <p:txBody>
          <a:bodyPr wrap="non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Monthly Charges</a:t>
            </a:r>
            <a:endParaRPr lang="en-US" sz="2250" dirty="0"/>
          </a:p>
        </p:txBody>
      </p:sp>
      <p:sp>
        <p:nvSpPr>
          <p:cNvPr id="6" name="Text 3"/>
          <p:cNvSpPr/>
          <p:nvPr/>
        </p:nvSpPr>
        <p:spPr>
          <a:xfrm>
            <a:off x="6905387" y="3258860"/>
            <a:ext cx="3021687" cy="1681758"/>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Higher charges strongly correlate with churn, suggesting pricing plans may influence customer retention strategies.</a:t>
            </a:r>
            <a:endParaRPr lang="en-US" sz="1650" dirty="0"/>
          </a:p>
        </p:txBody>
      </p:sp>
      <p:sp>
        <p:nvSpPr>
          <p:cNvPr id="7" name="Shape 4"/>
          <p:cNvSpPr/>
          <p:nvPr/>
        </p:nvSpPr>
        <p:spPr>
          <a:xfrm>
            <a:off x="10189845" y="2699147"/>
            <a:ext cx="473035" cy="473035"/>
          </a:xfrm>
          <a:prstGeom prst="roundRect">
            <a:avLst>
              <a:gd name="adj" fmla="val 18668"/>
            </a:avLst>
          </a:prstGeom>
          <a:solidFill>
            <a:srgbClr val="E0D7F4"/>
          </a:solidFill>
          <a:ln w="7620">
            <a:solidFill>
              <a:srgbClr val="C6BDDA"/>
            </a:solidFill>
            <a:prstDash val="solid"/>
          </a:ln>
        </p:spPr>
      </p:sp>
      <p:sp>
        <p:nvSpPr>
          <p:cNvPr id="8" name="Text 5"/>
          <p:cNvSpPr/>
          <p:nvPr/>
        </p:nvSpPr>
        <p:spPr>
          <a:xfrm>
            <a:off x="10873026" y="2771418"/>
            <a:ext cx="3021687" cy="722709"/>
          </a:xfrm>
          <a:prstGeom prst="rect">
            <a:avLst/>
          </a:prstGeom>
          <a:noFill/>
          <a:ln/>
        </p:spPr>
        <p:txBody>
          <a:bodyPr wrap="squar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Total Charges and Tenure</a:t>
            </a:r>
            <a:endParaRPr lang="en-US" sz="2250" dirty="0"/>
          </a:p>
        </p:txBody>
      </p:sp>
      <p:sp>
        <p:nvSpPr>
          <p:cNvPr id="9" name="Text 6"/>
          <p:cNvSpPr/>
          <p:nvPr/>
        </p:nvSpPr>
        <p:spPr>
          <a:xfrm>
            <a:off x="10873026" y="3620214"/>
            <a:ext cx="3021687" cy="2018109"/>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Lower total charges in churned customers imply early contract termination; strong tenure correlation reaffirms customer lifetime value focus.</a:t>
            </a:r>
            <a:endParaRPr lang="en-US" sz="1650" dirty="0"/>
          </a:p>
        </p:txBody>
      </p:sp>
      <p:sp>
        <p:nvSpPr>
          <p:cNvPr id="10" name="Shape 7"/>
          <p:cNvSpPr/>
          <p:nvPr/>
        </p:nvSpPr>
        <p:spPr>
          <a:xfrm>
            <a:off x="6222206" y="6058733"/>
            <a:ext cx="473035" cy="473035"/>
          </a:xfrm>
          <a:prstGeom prst="roundRect">
            <a:avLst>
              <a:gd name="adj" fmla="val 18668"/>
            </a:avLst>
          </a:prstGeom>
          <a:solidFill>
            <a:srgbClr val="E0D7F4"/>
          </a:solidFill>
          <a:ln w="7620">
            <a:solidFill>
              <a:srgbClr val="C6BDDA"/>
            </a:solidFill>
            <a:prstDash val="solid"/>
          </a:ln>
        </p:spPr>
      </p:sp>
      <p:sp>
        <p:nvSpPr>
          <p:cNvPr id="11" name="Text 8"/>
          <p:cNvSpPr/>
          <p:nvPr/>
        </p:nvSpPr>
        <p:spPr>
          <a:xfrm>
            <a:off x="6905387" y="6131004"/>
            <a:ext cx="3119199" cy="361355"/>
          </a:xfrm>
          <a:prstGeom prst="rect">
            <a:avLst/>
          </a:prstGeom>
          <a:noFill/>
          <a:ln/>
        </p:spPr>
        <p:txBody>
          <a:bodyPr wrap="none" lIns="0" tIns="0" rIns="0" bIns="0" rtlCol="0" anchor="t"/>
          <a:lstStyle/>
          <a:p>
            <a:pPr marL="0" indent="0" algn="l">
              <a:lnSpc>
                <a:spcPts val="2800"/>
              </a:lnSpc>
              <a:buNone/>
            </a:pPr>
            <a:r>
              <a:rPr lang="en-US" sz="2250" b="1" dirty="0">
                <a:solidFill>
                  <a:srgbClr val="272525"/>
                </a:solidFill>
                <a:latin typeface="Petrona Bold" pitchFamily="34" charset="0"/>
                <a:ea typeface="Petrona Bold" pitchFamily="34" charset="-122"/>
                <a:cs typeface="Petrona Bold" pitchFamily="34" charset="-120"/>
              </a:rPr>
              <a:t>Effective Visualizations</a:t>
            </a:r>
            <a:endParaRPr lang="en-US" sz="2250" dirty="0"/>
          </a:p>
        </p:txBody>
      </p:sp>
      <p:sp>
        <p:nvSpPr>
          <p:cNvPr id="12" name="Text 9"/>
          <p:cNvSpPr/>
          <p:nvPr/>
        </p:nvSpPr>
        <p:spPr>
          <a:xfrm>
            <a:off x="6905387" y="6618446"/>
            <a:ext cx="6989207" cy="672703"/>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A mix of count plots, scatterplots, and heatmaps highlight key patterns and support actionable insights for targeting churn reduction.</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09280"/>
          </a:xfrm>
          <a:prstGeom prst="rect">
            <a:avLst/>
          </a:prstGeom>
        </p:spPr>
      </p:pic>
      <p:sp>
        <p:nvSpPr>
          <p:cNvPr id="3" name="Text 0"/>
          <p:cNvSpPr/>
          <p:nvPr/>
        </p:nvSpPr>
        <p:spPr>
          <a:xfrm>
            <a:off x="786527" y="3427333"/>
            <a:ext cx="13057346" cy="1544955"/>
          </a:xfrm>
          <a:prstGeom prst="rect">
            <a:avLst/>
          </a:prstGeom>
          <a:noFill/>
          <a:ln/>
        </p:spPr>
        <p:txBody>
          <a:bodyPr wrap="square" lIns="0" tIns="0" rIns="0" bIns="0" rtlCol="0" anchor="t"/>
          <a:lstStyle/>
          <a:p>
            <a:pPr marL="0" indent="0" algn="l">
              <a:lnSpc>
                <a:spcPts val="6050"/>
              </a:lnSpc>
              <a:buNone/>
            </a:pPr>
            <a:r>
              <a:rPr lang="en-US" sz="4850" b="1" dirty="0">
                <a:solidFill>
                  <a:srgbClr val="F95F88"/>
                </a:solidFill>
                <a:latin typeface="Petrona Bold" pitchFamily="34" charset="0"/>
                <a:ea typeface="Petrona Bold" pitchFamily="34" charset="-122"/>
                <a:cs typeface="Petrona Bold" pitchFamily="34" charset="-120"/>
              </a:rPr>
              <a:t>Statistical Analysis for Understanding Variable Relationships</a:t>
            </a:r>
            <a:endParaRPr lang="en-US" sz="4850" dirty="0"/>
          </a:p>
        </p:txBody>
      </p:sp>
      <p:sp>
        <p:nvSpPr>
          <p:cNvPr id="4" name="Text 1"/>
          <p:cNvSpPr/>
          <p:nvPr/>
        </p:nvSpPr>
        <p:spPr>
          <a:xfrm>
            <a:off x="786527" y="5309354"/>
            <a:ext cx="13057346" cy="719138"/>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Robust statistical tests such as T-tests, ANOVA, and Chi-square were employed to validate relationships between variables. These tests allow precise determination of whether observed differences are statistically significant.</a:t>
            </a:r>
            <a:endParaRPr lang="en-US" sz="1750" dirty="0"/>
          </a:p>
        </p:txBody>
      </p:sp>
      <p:sp>
        <p:nvSpPr>
          <p:cNvPr id="5" name="Text 2"/>
          <p:cNvSpPr/>
          <p:nvPr/>
        </p:nvSpPr>
        <p:spPr>
          <a:xfrm>
            <a:off x="786527" y="6281261"/>
            <a:ext cx="13057346" cy="719138"/>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Interpreting p-values ensures the results are not due to random chance, strengthening confidence in key predictors and supporting model feature choices.</a:t>
            </a:r>
            <a:endParaRPr lang="en-US" sz="1750" dirty="0"/>
          </a:p>
        </p:txBody>
      </p:sp>
      <p:sp>
        <p:nvSpPr>
          <p:cNvPr id="6" name="Text 3"/>
          <p:cNvSpPr/>
          <p:nvPr/>
        </p:nvSpPr>
        <p:spPr>
          <a:xfrm>
            <a:off x="786527" y="7253168"/>
            <a:ext cx="13057346" cy="359569"/>
          </a:xfrm>
          <a:prstGeom prst="rect">
            <a:avLst/>
          </a:prstGeom>
          <a:noFill/>
          <a:ln/>
        </p:spPr>
        <p:txBody>
          <a:bodyPr wrap="non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This analytical rigor underpins trustworthy conclusions about data attributes driving churn behavior.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7016"/>
            <a:ext cx="7556421" cy="2338864"/>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Strategic Feature Selection with Recursive Elimination</a:t>
            </a:r>
            <a:endParaRPr lang="en-US" sz="4900" dirty="0"/>
          </a:p>
        </p:txBody>
      </p:sp>
      <p:sp>
        <p:nvSpPr>
          <p:cNvPr id="4" name="Text 1"/>
          <p:cNvSpPr/>
          <p:nvPr/>
        </p:nvSpPr>
        <p:spPr>
          <a:xfrm>
            <a:off x="6280190" y="3566041"/>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Recursive Feature Elimination (RFE) paired with Logistic Regression systematically identifies the most impactful features on churn prediction. This approach iteratively removes less important variables, refining the feature set.</a:t>
            </a:r>
            <a:endParaRPr lang="en-US" sz="1750" dirty="0"/>
          </a:p>
        </p:txBody>
      </p:sp>
      <p:sp>
        <p:nvSpPr>
          <p:cNvPr id="5" name="Text 2"/>
          <p:cNvSpPr/>
          <p:nvPr/>
        </p:nvSpPr>
        <p:spPr>
          <a:xfrm>
            <a:off x="6280190" y="5272802"/>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Ranking features by importance helps prioritize efforts for model building, resource allocation, and interpretability, ensuring the inclusion of relevant predictors while excluding noise.</a:t>
            </a:r>
            <a:endParaRPr lang="en-US" sz="1750" dirty="0"/>
          </a:p>
        </p:txBody>
      </p:sp>
      <p:sp>
        <p:nvSpPr>
          <p:cNvPr id="6" name="Text 3"/>
          <p:cNvSpPr/>
          <p:nvPr/>
        </p:nvSpPr>
        <p:spPr>
          <a:xfrm>
            <a:off x="6280190" y="6616660"/>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Utilizing this method enhances model efficiency and performance by focusing on key drivers.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631990"/>
            <a:ext cx="130428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Enhancing Models through Feature Engineering</a:t>
            </a:r>
            <a:endParaRPr lang="en-US" sz="4900" dirty="0"/>
          </a:p>
        </p:txBody>
      </p:sp>
      <p:sp>
        <p:nvSpPr>
          <p:cNvPr id="3" name="Text 1"/>
          <p:cNvSpPr/>
          <p:nvPr/>
        </p:nvSpPr>
        <p:spPr>
          <a:xfrm>
            <a:off x="793790" y="3758208"/>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New Feature Creation</a:t>
            </a:r>
            <a:endParaRPr lang="en-US" sz="2450" dirty="0"/>
          </a:p>
        </p:txBody>
      </p:sp>
      <p:sp>
        <p:nvSpPr>
          <p:cNvPr id="4" name="Text 2"/>
          <p:cNvSpPr/>
          <p:nvPr/>
        </p:nvSpPr>
        <p:spPr>
          <a:xfrm>
            <a:off x="793790" y="4374952"/>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Introducing derived features—such as tenure_group, engagement score, and service counts—provides richer customer behavior representation than raw data alone.</a:t>
            </a:r>
            <a:endParaRPr lang="en-US" sz="1750" dirty="0"/>
          </a:p>
        </p:txBody>
      </p:sp>
      <p:sp>
        <p:nvSpPr>
          <p:cNvPr id="5" name="Text 3"/>
          <p:cNvSpPr/>
          <p:nvPr/>
        </p:nvSpPr>
        <p:spPr>
          <a:xfrm>
            <a:off x="793790" y="5667732"/>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nuanced features better capture dynamics impacting churn and enhance predictive power.</a:t>
            </a:r>
            <a:endParaRPr lang="en-US" sz="1750" dirty="0"/>
          </a:p>
        </p:txBody>
      </p:sp>
      <p:sp>
        <p:nvSpPr>
          <p:cNvPr id="6" name="Text 4"/>
          <p:cNvSpPr/>
          <p:nvPr/>
        </p:nvSpPr>
        <p:spPr>
          <a:xfrm>
            <a:off x="7599521" y="3758208"/>
            <a:ext cx="4123968"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Normalization and Encoding</a:t>
            </a:r>
            <a:endParaRPr lang="en-US" sz="2450" dirty="0"/>
          </a:p>
        </p:txBody>
      </p:sp>
      <p:sp>
        <p:nvSpPr>
          <p:cNvPr id="7" name="Text 5"/>
          <p:cNvSpPr/>
          <p:nvPr/>
        </p:nvSpPr>
        <p:spPr>
          <a:xfrm>
            <a:off x="7599521" y="4374952"/>
            <a:ext cx="6244709"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Z-score standardization normalizes numeric features, while one-hot encoding and frequency encoding manage categorical variables effectively, improving model handling of diverse data types.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74370"/>
            <a:ext cx="7556421" cy="2338864"/>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Visualizing Churn Distributions and Influencing Factors</a:t>
            </a:r>
            <a:endParaRPr lang="en-US" sz="4900" dirty="0"/>
          </a:p>
        </p:txBody>
      </p:sp>
      <p:sp>
        <p:nvSpPr>
          <p:cNvPr id="4" name="Shape 1"/>
          <p:cNvSpPr/>
          <p:nvPr/>
        </p:nvSpPr>
        <p:spPr>
          <a:xfrm>
            <a:off x="6280190" y="3353395"/>
            <a:ext cx="510302" cy="510302"/>
          </a:xfrm>
          <a:prstGeom prst="roundRect">
            <a:avLst>
              <a:gd name="adj" fmla="val 18669"/>
            </a:avLst>
          </a:prstGeom>
          <a:solidFill>
            <a:srgbClr val="E0D7F4"/>
          </a:solidFill>
          <a:ln w="7620">
            <a:solidFill>
              <a:srgbClr val="C6BDDA"/>
            </a:solidFill>
            <a:prstDash val="solid"/>
          </a:ln>
        </p:spPr>
      </p:sp>
      <p:sp>
        <p:nvSpPr>
          <p:cNvPr id="5" name="Text 2"/>
          <p:cNvSpPr/>
          <p:nvPr/>
        </p:nvSpPr>
        <p:spPr>
          <a:xfrm>
            <a:off x="7017306" y="3431262"/>
            <a:ext cx="2899410"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Tenure</a:t>
            </a:r>
            <a:endParaRPr lang="en-US" sz="2450" dirty="0"/>
          </a:p>
        </p:txBody>
      </p:sp>
      <p:sp>
        <p:nvSpPr>
          <p:cNvPr id="6" name="Text 3"/>
          <p:cNvSpPr/>
          <p:nvPr/>
        </p:nvSpPr>
        <p:spPr>
          <a:xfrm>
            <a:off x="7017306" y="3957280"/>
            <a:ext cx="2899410"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Distribution charts clarify how customer tenure relates to likelihood of churn, identifying risk periods.</a:t>
            </a:r>
            <a:endParaRPr lang="en-US" sz="1750" dirty="0"/>
          </a:p>
        </p:txBody>
      </p:sp>
      <p:sp>
        <p:nvSpPr>
          <p:cNvPr id="7" name="Shape 4"/>
          <p:cNvSpPr/>
          <p:nvPr/>
        </p:nvSpPr>
        <p:spPr>
          <a:xfrm>
            <a:off x="10200203" y="3353395"/>
            <a:ext cx="510302" cy="510302"/>
          </a:xfrm>
          <a:prstGeom prst="roundRect">
            <a:avLst>
              <a:gd name="adj" fmla="val 18669"/>
            </a:avLst>
          </a:prstGeom>
          <a:solidFill>
            <a:srgbClr val="E0D7F4"/>
          </a:solidFill>
          <a:ln w="7620">
            <a:solidFill>
              <a:srgbClr val="C6BDDA"/>
            </a:solidFill>
            <a:prstDash val="solid"/>
          </a:ln>
        </p:spPr>
      </p:sp>
      <p:sp>
        <p:nvSpPr>
          <p:cNvPr id="8" name="Text 5"/>
          <p:cNvSpPr/>
          <p:nvPr/>
        </p:nvSpPr>
        <p:spPr>
          <a:xfrm>
            <a:off x="10937319" y="3431262"/>
            <a:ext cx="2899410"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Overall Churn</a:t>
            </a:r>
            <a:endParaRPr lang="en-US" sz="2450" dirty="0"/>
          </a:p>
        </p:txBody>
      </p:sp>
      <p:sp>
        <p:nvSpPr>
          <p:cNvPr id="9" name="Text 6"/>
          <p:cNvSpPr/>
          <p:nvPr/>
        </p:nvSpPr>
        <p:spPr>
          <a:xfrm>
            <a:off x="10937319" y="3957280"/>
            <a:ext cx="2899410"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Highlighting class imbalance helps plan strategies for model training or marketing interventions.</a:t>
            </a:r>
            <a:endParaRPr lang="en-US" sz="1750" dirty="0"/>
          </a:p>
        </p:txBody>
      </p:sp>
      <p:sp>
        <p:nvSpPr>
          <p:cNvPr id="10" name="Shape 7"/>
          <p:cNvSpPr/>
          <p:nvPr/>
        </p:nvSpPr>
        <p:spPr>
          <a:xfrm>
            <a:off x="6280190" y="6225421"/>
            <a:ext cx="510302" cy="510302"/>
          </a:xfrm>
          <a:prstGeom prst="roundRect">
            <a:avLst>
              <a:gd name="adj" fmla="val 18669"/>
            </a:avLst>
          </a:prstGeom>
          <a:solidFill>
            <a:srgbClr val="E0D7F4"/>
          </a:solidFill>
          <a:ln w="7620">
            <a:solidFill>
              <a:srgbClr val="C6BDDA"/>
            </a:solidFill>
            <a:prstDash val="solid"/>
          </a:ln>
        </p:spPr>
      </p:sp>
      <p:sp>
        <p:nvSpPr>
          <p:cNvPr id="11" name="Text 8"/>
          <p:cNvSpPr/>
          <p:nvPr/>
        </p:nvSpPr>
        <p:spPr>
          <a:xfrm>
            <a:off x="7017306" y="6303288"/>
            <a:ext cx="4058483"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Pricing and Contract Impact</a:t>
            </a:r>
            <a:endParaRPr lang="en-US" sz="2450" dirty="0"/>
          </a:p>
        </p:txBody>
      </p:sp>
      <p:sp>
        <p:nvSpPr>
          <p:cNvPr id="12" name="Text 9"/>
          <p:cNvSpPr/>
          <p:nvPr/>
        </p:nvSpPr>
        <p:spPr>
          <a:xfrm>
            <a:off x="7017306" y="6829306"/>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Box plots and stacked bar charts reveal how monthly charges and contract types are associated with churn behavior.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840349"/>
            <a:ext cx="11677055"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Robust Machine Learning Pipeline Setup</a:t>
            </a:r>
            <a:endParaRPr lang="en-US" sz="4900" dirty="0"/>
          </a:p>
        </p:txBody>
      </p:sp>
      <p:sp>
        <p:nvSpPr>
          <p:cNvPr id="3" name="Text 1"/>
          <p:cNvSpPr/>
          <p:nvPr/>
        </p:nvSpPr>
        <p:spPr>
          <a:xfrm>
            <a:off x="793790" y="3186946"/>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Data Preparation</a:t>
            </a:r>
            <a:endParaRPr lang="en-US" sz="2450" dirty="0"/>
          </a:p>
        </p:txBody>
      </p:sp>
      <p:sp>
        <p:nvSpPr>
          <p:cNvPr id="4" name="Text 2"/>
          <p:cNvSpPr/>
          <p:nvPr/>
        </p:nvSpPr>
        <p:spPr>
          <a:xfrm>
            <a:off x="793790" y="380369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Splitting data into features and target, followed by train-test division with 20% reserved for testing, preserves model generalizability.</a:t>
            </a:r>
            <a:endParaRPr lang="en-US" sz="1750" dirty="0"/>
          </a:p>
        </p:txBody>
      </p:sp>
      <p:sp>
        <p:nvSpPr>
          <p:cNvPr id="5" name="Text 3"/>
          <p:cNvSpPr/>
          <p:nvPr/>
        </p:nvSpPr>
        <p:spPr>
          <a:xfrm>
            <a:off x="793790" y="509647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Standard scaling on numeric features aids convergence across models.</a:t>
            </a:r>
            <a:endParaRPr lang="en-US" sz="1750" dirty="0"/>
          </a:p>
        </p:txBody>
      </p:sp>
      <p:sp>
        <p:nvSpPr>
          <p:cNvPr id="6" name="Text 4"/>
          <p:cNvSpPr/>
          <p:nvPr/>
        </p:nvSpPr>
        <p:spPr>
          <a:xfrm>
            <a:off x="7599521" y="3186946"/>
            <a:ext cx="4230529"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Model Tuning and Evaluation</a:t>
            </a:r>
            <a:endParaRPr lang="en-US" sz="2450" dirty="0"/>
          </a:p>
        </p:txBody>
      </p:sp>
      <p:sp>
        <p:nvSpPr>
          <p:cNvPr id="7" name="Text 5"/>
          <p:cNvSpPr/>
          <p:nvPr/>
        </p:nvSpPr>
        <p:spPr>
          <a:xfrm>
            <a:off x="7599521" y="380369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Grid Search coupled with cross-validation identifies optimal hyperparameters for Logistic Regression and Random Forest models.</a:t>
            </a:r>
            <a:endParaRPr lang="en-US" sz="1750" dirty="0"/>
          </a:p>
        </p:txBody>
      </p:sp>
      <p:sp>
        <p:nvSpPr>
          <p:cNvPr id="8" name="Text 6"/>
          <p:cNvSpPr/>
          <p:nvPr/>
        </p:nvSpPr>
        <p:spPr>
          <a:xfrm>
            <a:off x="7599521" y="509647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Evaluation metrics assessed include accuracy, precision, recall, F1 score, ROC AUC, and confusion matrix for comprehensive performance insights.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8278"/>
            <a:ext cx="75564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Dimensionality Reduction with PCA for Visualization</a:t>
            </a:r>
            <a:endParaRPr lang="en-US" sz="4900" dirty="0"/>
          </a:p>
        </p:txBody>
      </p:sp>
      <p:sp>
        <p:nvSpPr>
          <p:cNvPr id="4" name="Text 1"/>
          <p:cNvSpPr/>
          <p:nvPr/>
        </p:nvSpPr>
        <p:spPr>
          <a:xfrm>
            <a:off x="6280190" y="3357682"/>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Principal Component Analysis (PCA) reduces the feature space to two dimensions, enabling visual exploration of customer grouping and churn distribution.</a:t>
            </a:r>
            <a:endParaRPr lang="en-US" sz="1750" dirty="0"/>
          </a:p>
        </p:txBody>
      </p:sp>
      <p:sp>
        <p:nvSpPr>
          <p:cNvPr id="5" name="Text 2"/>
          <p:cNvSpPr/>
          <p:nvPr/>
        </p:nvSpPr>
        <p:spPr>
          <a:xfrm>
            <a:off x="6280190" y="4701540"/>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technique helps reveal natural clusters, overlaps, and decision boundaries that inform model interpretability and further feature engineering.</a:t>
            </a:r>
            <a:endParaRPr lang="en-US" sz="1750" dirty="0"/>
          </a:p>
        </p:txBody>
      </p:sp>
      <p:sp>
        <p:nvSpPr>
          <p:cNvPr id="6" name="Text 3"/>
          <p:cNvSpPr/>
          <p:nvPr/>
        </p:nvSpPr>
        <p:spPr>
          <a:xfrm>
            <a:off x="6280190" y="604539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Dimensionality reduction is a critical step for both visualization and simplifying complex high-dimensional datasets.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833</Words>
  <Application>Microsoft Office PowerPoint</Application>
  <PresentationFormat>Custom</PresentationFormat>
  <Paragraphs>70</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Inter</vt:lpstr>
      <vt:lpstr>Arial</vt:lpstr>
      <vt:lpstr>Petrona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Shahd Elkilany</cp:lastModifiedBy>
  <cp:revision>2</cp:revision>
  <dcterms:created xsi:type="dcterms:W3CDTF">2025-05-13T19:41:32Z</dcterms:created>
  <dcterms:modified xsi:type="dcterms:W3CDTF">2025-05-13T19:43:43Z</dcterms:modified>
</cp:coreProperties>
</file>